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313" r:id="rId3"/>
    <p:sldId id="257" r:id="rId4"/>
    <p:sldId id="302" r:id="rId5"/>
    <p:sldId id="305" r:id="rId6"/>
    <p:sldId id="306" r:id="rId7"/>
    <p:sldId id="307" r:id="rId8"/>
    <p:sldId id="308" r:id="rId9"/>
    <p:sldId id="311" r:id="rId10"/>
    <p:sldId id="312" r:id="rId11"/>
    <p:sldId id="315" r:id="rId12"/>
    <p:sldId id="314" r:id="rId13"/>
    <p:sldId id="309" r:id="rId14"/>
    <p:sldId id="316" r:id="rId15"/>
    <p:sldId id="28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  <p15:guide id="4" pos="4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34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0" y="108"/>
      </p:cViewPr>
      <p:guideLst>
        <p:guide orient="horz" pos="2160"/>
        <p:guide pos="3840"/>
        <p:guide pos="3940"/>
        <p:guide pos="40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48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6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103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08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81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15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356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36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31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3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5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8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9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8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4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7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3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48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891" y="768775"/>
            <a:ext cx="9917885" cy="1826009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PPR ACT, RULES, BACKGROUND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(Basic concepts)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31690" y="3072348"/>
            <a:ext cx="65777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ENGR. MD. ENAMUL HUQUE, MCIPS</a:t>
            </a:r>
          </a:p>
          <a:p>
            <a:r>
              <a:rPr lang="en-US" sz="2400" dirty="0"/>
              <a:t>Procurement </a:t>
            </a:r>
            <a:r>
              <a:rPr lang="en-US" sz="2400" dirty="0" smtClean="0"/>
              <a:t>Specialist,</a:t>
            </a:r>
            <a:endParaRPr lang="en-US" sz="2400" dirty="0"/>
          </a:p>
          <a:p>
            <a:r>
              <a:rPr lang="en-US" sz="2400" i="1" dirty="0" smtClean="0"/>
              <a:t>MBA </a:t>
            </a:r>
            <a:r>
              <a:rPr lang="en-US" sz="2400" i="1" dirty="0"/>
              <a:t>(Marketing), DU; </a:t>
            </a:r>
          </a:p>
          <a:p>
            <a:r>
              <a:rPr lang="en-US" sz="2400" i="1" dirty="0"/>
              <a:t>MPSM, BRAC University;</a:t>
            </a:r>
          </a:p>
          <a:p>
            <a:r>
              <a:rPr lang="en-US" sz="2400" i="1" dirty="0"/>
              <a:t>B. Sc. (Civil Eng. ), BUET.</a:t>
            </a:r>
          </a:p>
          <a:p>
            <a:endParaRPr lang="en-US" sz="2400" dirty="0"/>
          </a:p>
          <a:p>
            <a:pPr algn="r"/>
            <a:r>
              <a:rPr lang="en-US" sz="2400" i="1" dirty="0" smtClean="0"/>
              <a:t>February 2022</a:t>
            </a:r>
            <a:endParaRPr lang="en-US" sz="2400" i="1" dirty="0"/>
          </a:p>
          <a:p>
            <a:endParaRPr lang="en-US" sz="2400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80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Value for Money (VFM)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8946541" cy="491386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200" b="1" dirty="0"/>
              <a:t>Efficiency</a:t>
            </a:r>
            <a:r>
              <a:rPr lang="en-US" sz="3200" dirty="0"/>
              <a:t> : doing things using minimum resources (man, materials, time etc.)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b="1" dirty="0"/>
              <a:t>Economy</a:t>
            </a:r>
            <a:r>
              <a:rPr lang="en-US" sz="3200" dirty="0"/>
              <a:t>: doing things at minimum cost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b="1" dirty="0"/>
              <a:t>Effectiveness</a:t>
            </a:r>
            <a:r>
              <a:rPr lang="en-US" sz="3200" dirty="0"/>
              <a:t>: doing the right thing (Fit for purpose)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VFM= (Lifetime benefit –Lifetime cost)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42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Competition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8946541" cy="491386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Transparency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Accountability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Non-discrimination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Impartiality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Fair treatment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Integrity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81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sz="4400" dirty="0"/>
              <a:t>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8946541" cy="491386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3600" dirty="0"/>
              <a:t>The ‘Triple Bottom Line’</a:t>
            </a:r>
          </a:p>
          <a:p>
            <a:pPr lvl="2"/>
            <a:r>
              <a:rPr lang="en-GB" sz="3000" dirty="0"/>
              <a:t>Economic sustainability </a:t>
            </a:r>
            <a:r>
              <a:rPr lang="en-GB" sz="3000" i="1" dirty="0"/>
              <a:t>(Profit)</a:t>
            </a:r>
          </a:p>
          <a:p>
            <a:pPr lvl="2"/>
            <a:r>
              <a:rPr lang="en-GB" sz="3000" dirty="0"/>
              <a:t>Environmental sustainability </a:t>
            </a:r>
            <a:r>
              <a:rPr lang="en-GB" sz="3000" i="1" dirty="0"/>
              <a:t>(Planet)</a:t>
            </a:r>
          </a:p>
          <a:p>
            <a:pPr lvl="2"/>
            <a:r>
              <a:rPr lang="en-GB" sz="3000" dirty="0"/>
              <a:t>Social sustainability </a:t>
            </a:r>
            <a:r>
              <a:rPr lang="en-GB" sz="3000" i="1" dirty="0"/>
              <a:t>(People)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49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5 Rights of 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15440"/>
            <a:ext cx="8946541" cy="463295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/>
              <a:t>Right Quantity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/>
              <a:t>Right Quality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/>
              <a:t>Right Place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/>
              <a:t>Right Time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/>
              <a:t>Right Price - </a:t>
            </a:r>
            <a:r>
              <a:rPr lang="en-US" sz="3200" i="1" dirty="0"/>
              <a:t>Lowest price may not the right price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200" dirty="0"/>
          </a:p>
          <a:p>
            <a:pPr lvl="6" algn="just">
              <a:buFont typeface="Wingdings" panose="05000000000000000000" pitchFamily="2" charset="2"/>
              <a:buChar char="Ø"/>
            </a:pPr>
            <a:r>
              <a:rPr lang="en-US" sz="2600" dirty="0"/>
              <a:t>From the  “Right source”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296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6" name="Picture 2" descr="SIGMA public procurement manu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960" y="1188304"/>
            <a:ext cx="6207760" cy="5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778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" y="-1261241"/>
            <a:ext cx="12184380" cy="9144000"/>
          </a:xfrm>
        </p:spPr>
      </p:pic>
      <p:sp>
        <p:nvSpPr>
          <p:cNvPr id="8" name="Rectangle 7"/>
          <p:cNvSpPr/>
          <p:nvPr/>
        </p:nvSpPr>
        <p:spPr>
          <a:xfrm rot="19417058">
            <a:off x="-315511" y="1355602"/>
            <a:ext cx="6295313" cy="156966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9425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374821"/>
            <a:ext cx="8490269" cy="73160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What is Procurement</a:t>
            </a:r>
            <a:r>
              <a:rPr lang="en-US" sz="4000" dirty="0">
                <a:solidFill>
                  <a:srgbClr val="FF0000"/>
                </a:solidFill>
                <a:latin typeface="Algerian" panose="04020705040A02060702" pitchFamily="82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4211" y="1307436"/>
            <a:ext cx="99178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/>
              <a:t>The act of obtaining or buying goods and services.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/>
              <a:t>Procurement is a wider term than purchasing</a:t>
            </a:r>
            <a:r>
              <a:rPr lang="en-US" sz="2800" b="1" dirty="0" smtClean="0"/>
              <a:t>. </a:t>
            </a:r>
            <a:r>
              <a:rPr lang="en-US" sz="2800" b="1" dirty="0"/>
              <a:t>Beside </a:t>
            </a:r>
            <a:r>
              <a:rPr lang="en-US" sz="2800" b="1" dirty="0" smtClean="0"/>
              <a:t>purchasing, procurement includes hire purchase, lease, borrowing, design built, human resource mobilization etc.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31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Introduction (Why PPR</a:t>
            </a:r>
            <a:r>
              <a:rPr lang="en-US" dirty="0">
                <a:latin typeface="Algerian" panose="04020705040A02060702" pitchFamily="82" charset="0"/>
              </a:rPr>
              <a:t>?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10016445" cy="4913869"/>
          </a:xfrm>
        </p:spPr>
        <p:txBody>
          <a:bodyPr>
            <a:normAutofit fontScale="92500" lnSpcReduction="10000"/>
          </a:bodyPr>
          <a:lstStyle/>
          <a:p>
            <a:pPr marL="57150" indent="0" algn="just">
              <a:buNone/>
            </a:pPr>
            <a:r>
              <a:rPr lang="en-US" sz="2600" dirty="0"/>
              <a:t>Country Procurement Assessment Report prepared by World Bank in 2001, identified following major deficiencies in the procurement system of the </a:t>
            </a:r>
            <a:r>
              <a:rPr lang="en-US" sz="2600" dirty="0" err="1"/>
              <a:t>GoB</a:t>
            </a:r>
            <a:r>
              <a:rPr lang="en-US" sz="2600" dirty="0"/>
              <a:t>:</a:t>
            </a:r>
          </a:p>
          <a:p>
            <a:pPr lvl="1" algn="just"/>
            <a:r>
              <a:rPr lang="en-US" sz="2400" b="1" dirty="0"/>
              <a:t>Absence of sound legal framework </a:t>
            </a:r>
            <a:r>
              <a:rPr lang="en-US" sz="2400" dirty="0"/>
              <a:t>governing public procurement</a:t>
            </a:r>
          </a:p>
          <a:p>
            <a:pPr lvl="1" algn="just"/>
            <a:r>
              <a:rPr lang="en-US" sz="2400" dirty="0"/>
              <a:t>Complex bureaucratic procedure causing delay	</a:t>
            </a:r>
          </a:p>
          <a:p>
            <a:pPr lvl="1" algn="just"/>
            <a:r>
              <a:rPr lang="en-US" sz="2400" dirty="0"/>
              <a:t> Absence of planning	</a:t>
            </a:r>
          </a:p>
          <a:p>
            <a:pPr lvl="1" algn="just"/>
            <a:r>
              <a:rPr lang="en-US" sz="2400" dirty="0"/>
              <a:t> Multiple layers in the approval and review process	</a:t>
            </a:r>
          </a:p>
          <a:p>
            <a:pPr lvl="1" algn="just"/>
            <a:r>
              <a:rPr lang="en-US" sz="2400" dirty="0"/>
              <a:t>Lack of adequate professional competence of staff</a:t>
            </a:r>
          </a:p>
          <a:p>
            <a:pPr lvl="1" algn="just"/>
            <a:r>
              <a:rPr lang="en-US" sz="2400" b="1" dirty="0"/>
              <a:t>Poor quality bidding documents and bid evaluation </a:t>
            </a:r>
          </a:p>
          <a:p>
            <a:pPr lvl="1" algn="just"/>
            <a:r>
              <a:rPr lang="en-US" sz="2400" b="1" dirty="0"/>
              <a:t>Ineffective administration of contracts</a:t>
            </a:r>
            <a:r>
              <a:rPr lang="en-US" sz="2400" dirty="0"/>
              <a:t>	 </a:t>
            </a:r>
          </a:p>
          <a:p>
            <a:pPr lvl="1" algn="just"/>
            <a:r>
              <a:rPr lang="en-US" sz="2400" dirty="0"/>
              <a:t>Absence of adequate mechanism for ensuring </a:t>
            </a:r>
            <a:r>
              <a:rPr lang="en-US" sz="2400" b="1" dirty="0"/>
              <a:t>transparency and accountability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PPR 2008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151" y="1334530"/>
            <a:ext cx="9647473" cy="4913869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2001: Country Procurement Assessment Report  by WB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2002: "Public Procurement Reform Project" started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2003: Public Procurement Regulations 2003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2006: Public Procurement Act (PPA) was passed by the Parliament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2008: Public Procurement Rules (PPR 2008) was issued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The PPA 2006 and PPR 2008 were made effective on 31.01.2008.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2007: 'Public Procurement Reform Project II (PPRP-II)' was approved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2017: “Digitizing Implementation Monitoring and Public Procurement Project (DIMAPPP).”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98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PPR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8946541" cy="491386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/>
              <a:t>Introducing good governance in public procurement with the establishment of a </a:t>
            </a:r>
            <a:r>
              <a:rPr lang="en-US" sz="2800" b="1" dirty="0"/>
              <a:t>unified national procurement framework</a:t>
            </a:r>
            <a:r>
              <a:rPr lang="en-US" sz="2800" dirty="0"/>
              <a:t> and institutionalizing the procurement management capacity to ensure -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/>
              <a:t>Economy,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/>
              <a:t>Efficiency,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/>
              <a:t>Transparency,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/>
              <a:t>Fairness and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/>
              <a:t>better Value for Money (VFM).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0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PPR rationale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514"/>
            <a:ext cx="8946541" cy="439488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Constitutional Obligations;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International Obligations (WTO);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/>
              <a:t>Obligations to Citizen / Tax payers;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4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PPR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8946541" cy="491386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600" dirty="0"/>
              <a:t>Rule of law;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600" dirty="0"/>
              <a:t>Good governance in procurement;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600" dirty="0"/>
              <a:t>Sustainable procurement;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339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Public 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8946541" cy="491386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/>
              <a:t>Public Procurement is guided by -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400" dirty="0"/>
              <a:t>PPA 2006;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400" dirty="0"/>
              <a:t>PPR 2008;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400" dirty="0"/>
              <a:t>E-GP Guidelines;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400" dirty="0"/>
              <a:t>Delegation of Financial Powers;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400" dirty="0"/>
              <a:t>Other financial rules of </a:t>
            </a:r>
            <a:r>
              <a:rPr lang="en-US" sz="3400" dirty="0" err="1"/>
              <a:t>GoB</a:t>
            </a:r>
            <a:r>
              <a:rPr lang="en-US" sz="3400" dirty="0"/>
              <a:t> (GFR, Treasury rules)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400" dirty="0"/>
              <a:t>Development Partners Guidelines.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pPr algn="ctr"/>
            <a:r>
              <a:rPr lang="en-US" dirty="0"/>
              <a:t>Objectives of Public 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4530"/>
            <a:ext cx="8946541" cy="491386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600" dirty="0"/>
              <a:t>Value for Money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600" dirty="0"/>
              <a:t>Competition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600" dirty="0"/>
              <a:t>Sustainability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600" dirty="0"/>
              <a:t>Ensure 5 rights of procurement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F9FB69-E57E-49DC-9294-66C61275B44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21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6453</TotalTime>
  <Words>507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Algerian</vt:lpstr>
      <vt:lpstr>Arial</vt:lpstr>
      <vt:lpstr>Century Gothic</vt:lpstr>
      <vt:lpstr>Wingdings</vt:lpstr>
      <vt:lpstr>Wingdings 3</vt:lpstr>
      <vt:lpstr>Ion</vt:lpstr>
      <vt:lpstr>PPR ACT, RULES, BACKGROUND (Basic concepts)</vt:lpstr>
      <vt:lpstr>What is Procurement?</vt:lpstr>
      <vt:lpstr>Introduction (Why PPR?)</vt:lpstr>
      <vt:lpstr>PPR 2008</vt:lpstr>
      <vt:lpstr>PPR Mission</vt:lpstr>
      <vt:lpstr>PPR rationale </vt:lpstr>
      <vt:lpstr>PPR Principles</vt:lpstr>
      <vt:lpstr>Public Procurement</vt:lpstr>
      <vt:lpstr>Objectives of Public Procurement</vt:lpstr>
      <vt:lpstr>Value for Money (VFM)</vt:lpstr>
      <vt:lpstr>Competition </vt:lpstr>
      <vt:lpstr>Sustainability</vt:lpstr>
      <vt:lpstr>5 Rights of Procurement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&amp; responsibilities of PWD, DPHE &amp; R&amp;HW Officials Classifications of Works (PWD, RHD, DPHE)</dc:title>
  <dc:creator>Enamul Huque</dc:creator>
  <cp:lastModifiedBy>Enamul, DPD</cp:lastModifiedBy>
  <cp:revision>252</cp:revision>
  <dcterms:created xsi:type="dcterms:W3CDTF">2017-07-15T02:52:52Z</dcterms:created>
  <dcterms:modified xsi:type="dcterms:W3CDTF">2024-11-26T05:46:49Z</dcterms:modified>
</cp:coreProperties>
</file>